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gif" ContentType="image/gi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5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305" r:id="rId18"/>
    <p:sldId id="272" r:id="rId19"/>
    <p:sldId id="273" r:id="rId20"/>
    <p:sldId id="307" r:id="rId21"/>
    <p:sldId id="306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  <p:sldId id="304" r:id="rId33"/>
    <p:sldId id="284" r:id="rId34"/>
    <p:sldId id="285" r:id="rId35"/>
    <p:sldId id="296" r:id="rId36"/>
    <p:sldId id="287" r:id="rId37"/>
    <p:sldId id="288" r:id="rId38"/>
    <p:sldId id="292" r:id="rId39"/>
    <p:sldId id="291" r:id="rId40"/>
    <p:sldId id="289" r:id="rId41"/>
    <p:sldId id="290" r:id="rId42"/>
    <p:sldId id="286" r:id="rId43"/>
    <p:sldId id="293" r:id="rId44"/>
    <p:sldId id="294" r:id="rId45"/>
    <p:sldId id="295" r:id="rId46"/>
    <p:sldId id="297" r:id="rId47"/>
    <p:sldId id="298" r:id="rId48"/>
    <p:sldId id="299" r:id="rId49"/>
    <p:sldId id="301" r:id="rId50"/>
    <p:sldId id="300" r:id="rId51"/>
    <p:sldId id="302" r:id="rId52"/>
    <p:sldId id="303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9072C-7C33-425E-9A08-29B0A1A71777}" type="datetimeFigureOut">
              <a:rPr lang="en-US" smtClean="0"/>
              <a:pPr/>
              <a:t>12/1/2013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1FD304-77E2-4E25-B961-0123E40615A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Sharpsburg: McClellan got a copy of Lee’s plan because someone lost a copy of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FD304-77E2-4E25-B961-0123E40615AF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Painted in the 1920s, makes Lee look like the victor. He’s in the light.</a:t>
            </a:r>
            <a:r>
              <a:rPr lang="en-US" baseline="0" dirty="0" smtClean="0"/>
              <a:t> Grant seems to be timidly lurking from the shadows.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1FD304-77E2-4E25-B961-0123E40615AF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656CEC16-835D-4A94-8BC2-9C291DDE62EB}" type="datetimeFigureOut">
              <a:rPr lang="en-US" smtClean="0"/>
              <a:pPr/>
              <a:t>12/1/2013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A106FD11-6C2B-4C6B-A45A-09E101CFC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EC16-835D-4A94-8BC2-9C291DDE62EB}" type="datetimeFigureOut">
              <a:rPr lang="en-US" smtClean="0"/>
              <a:pPr/>
              <a:t>12/1/2013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6FD11-6C2B-4C6B-A45A-09E101CFC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EC16-835D-4A94-8BC2-9C291DDE62EB}" type="datetimeFigureOut">
              <a:rPr lang="en-US" smtClean="0"/>
              <a:pPr/>
              <a:t>12/1/2013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6FD11-6C2B-4C6B-A45A-09E101CFC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656CEC16-835D-4A94-8BC2-9C291DDE62EB}" type="datetimeFigureOut">
              <a:rPr lang="en-US" smtClean="0"/>
              <a:pPr/>
              <a:t>12/1/2013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6FD11-6C2B-4C6B-A45A-09E101CFC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656CEC16-835D-4A94-8BC2-9C291DDE62EB}" type="datetimeFigureOut">
              <a:rPr lang="en-US" smtClean="0"/>
              <a:pPr/>
              <a:t>12/1/2013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A106FD11-6C2B-4C6B-A45A-09E101CFC25E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56CEC16-835D-4A94-8BC2-9C291DDE62EB}" type="datetimeFigureOut">
              <a:rPr lang="en-US" smtClean="0"/>
              <a:pPr/>
              <a:t>12/1/2013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106FD11-6C2B-4C6B-A45A-09E101CFC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656CEC16-835D-4A94-8BC2-9C291DDE62EB}" type="datetimeFigureOut">
              <a:rPr lang="en-US" smtClean="0"/>
              <a:pPr/>
              <a:t>12/1/2013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A106FD11-6C2B-4C6B-A45A-09E101CFC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6CEC16-835D-4A94-8BC2-9C291DDE62EB}" type="datetimeFigureOut">
              <a:rPr lang="en-US" smtClean="0"/>
              <a:pPr/>
              <a:t>12/1/2013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06FD11-6C2B-4C6B-A45A-09E101CFC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656CEC16-835D-4A94-8BC2-9C291DDE62EB}" type="datetimeFigureOut">
              <a:rPr lang="en-US" smtClean="0"/>
              <a:pPr/>
              <a:t>12/1/2013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A106FD11-6C2B-4C6B-A45A-09E101CFC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656CEC16-835D-4A94-8BC2-9C291DDE62EB}" type="datetimeFigureOut">
              <a:rPr lang="en-US" smtClean="0"/>
              <a:pPr/>
              <a:t>12/1/2013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A106FD11-6C2B-4C6B-A45A-09E101CFC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656CEC16-835D-4A94-8BC2-9C291DDE62EB}" type="datetimeFigureOut">
              <a:rPr lang="en-US" smtClean="0"/>
              <a:pPr/>
              <a:t>12/1/2013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A106FD11-6C2B-4C6B-A45A-09E101CFC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656CEC16-835D-4A94-8BC2-9C291DDE62EB}" type="datetimeFigureOut">
              <a:rPr lang="en-US" smtClean="0"/>
              <a:pPr/>
              <a:t>12/1/2013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A106FD11-6C2B-4C6B-A45A-09E101CFC25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Civil War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The Second American Revolution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Secession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Deep South seceded before Sumter – 7 states: South Carolina, Mississippi, Florida, Alabama, Louisiana, Texas, Georgia</a:t>
            </a:r>
          </a:p>
          <a:p>
            <a:pPr algn="ctr">
              <a:buNone/>
            </a:pPr>
            <a:r>
              <a:rPr lang="en-US" dirty="0" smtClean="0"/>
              <a:t>Upper South seceded after Sumter – 4 states: Virginia, North Carolina, Tennessee, Arkansas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ivil War Map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58111" cy="5867400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Border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Delaware, Maryland, Missouri, Kentucky</a:t>
            </a:r>
          </a:p>
          <a:p>
            <a:r>
              <a:rPr lang="en-US" dirty="0" smtClean="0"/>
              <a:t>Union sentiment</a:t>
            </a:r>
          </a:p>
          <a:p>
            <a:r>
              <a:rPr lang="en-US" dirty="0" smtClean="0"/>
              <a:t>Shrewd federal policies</a:t>
            </a:r>
          </a:p>
          <a:p>
            <a:pPr lvl="1"/>
            <a:r>
              <a:rPr lang="en-US" dirty="0" smtClean="0"/>
              <a:t>Martial law</a:t>
            </a:r>
          </a:p>
          <a:p>
            <a:pPr lvl="1"/>
            <a:r>
              <a:rPr lang="en-US" dirty="0" smtClean="0"/>
              <a:t>Arrest of legislature (Maryland)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Strengths &amp; Weaknesses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North</a:t>
            </a:r>
            <a:endParaRPr lang="en-US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South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Offense</a:t>
            </a:r>
          </a:p>
          <a:p>
            <a:r>
              <a:rPr lang="en-US" dirty="0" smtClean="0"/>
              <a:t>23 million population</a:t>
            </a:r>
          </a:p>
          <a:p>
            <a:r>
              <a:rPr lang="en-US" dirty="0" smtClean="0"/>
              <a:t>Navy</a:t>
            </a:r>
          </a:p>
          <a:p>
            <a:r>
              <a:rPr lang="en-US" dirty="0" smtClean="0"/>
              <a:t>Powerful economy: industry &amp; banking</a:t>
            </a:r>
          </a:p>
          <a:p>
            <a:r>
              <a:rPr lang="en-US" dirty="0" smtClean="0"/>
              <a:t>85% of the factories</a:t>
            </a:r>
          </a:p>
          <a:p>
            <a:r>
              <a:rPr lang="en-US" dirty="0" smtClean="0"/>
              <a:t>70% of the railroads</a:t>
            </a:r>
          </a:p>
          <a:p>
            <a:r>
              <a:rPr lang="en-US" dirty="0" smtClean="0"/>
              <a:t>Logistics</a:t>
            </a:r>
          </a:p>
          <a:p>
            <a:r>
              <a:rPr lang="en-US" dirty="0" smtClean="0"/>
              <a:t>Established government</a:t>
            </a:r>
          </a:p>
          <a:p>
            <a:r>
              <a:rPr lang="en-US" dirty="0" smtClean="0"/>
              <a:t>Ideology</a:t>
            </a:r>
          </a:p>
          <a:p>
            <a:pPr lvl="1"/>
            <a:r>
              <a:rPr lang="en-US" dirty="0" smtClean="0"/>
              <a:t>Save the union</a:t>
            </a:r>
          </a:p>
        </p:txBody>
      </p:sp>
      <p:sp>
        <p:nvSpPr>
          <p:cNvPr id="10" name="Content Placeholder 9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Defensive War</a:t>
            </a:r>
          </a:p>
          <a:p>
            <a:r>
              <a:rPr lang="en-US" dirty="0" smtClean="0"/>
              <a:t>Experienced military leaders</a:t>
            </a:r>
          </a:p>
          <a:p>
            <a:r>
              <a:rPr lang="en-US" dirty="0" smtClean="0"/>
              <a:t>Population: 5-1/2 million free whites</a:t>
            </a:r>
          </a:p>
          <a:p>
            <a:r>
              <a:rPr lang="en-US" dirty="0" smtClean="0"/>
              <a:t>Overseas demand for cotton</a:t>
            </a:r>
          </a:p>
          <a:p>
            <a:r>
              <a:rPr lang="en-US" dirty="0" smtClean="0"/>
              <a:t>Establish a new government</a:t>
            </a:r>
          </a:p>
          <a:p>
            <a:r>
              <a:rPr lang="en-US" dirty="0" smtClean="0"/>
              <a:t>Ideology: </a:t>
            </a:r>
          </a:p>
          <a:p>
            <a:pPr lvl="1"/>
            <a:r>
              <a:rPr lang="en-US" dirty="0" smtClean="0"/>
              <a:t>Independence</a:t>
            </a:r>
          </a:p>
          <a:p>
            <a:pPr lvl="1"/>
            <a:r>
              <a:rPr lang="en-US" dirty="0" smtClean="0"/>
              <a:t>opposed to strong central </a:t>
            </a:r>
            <a:r>
              <a:rPr lang="en-US" dirty="0" err="1" smtClean="0"/>
              <a:t>gov</a:t>
            </a:r>
            <a:r>
              <a:rPr lang="en-US" dirty="0" smtClean="0"/>
              <a:t>., but needed it to win a war…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Union Strategy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Anaconda: blockade southern ports</a:t>
            </a:r>
          </a:p>
          <a:p>
            <a:r>
              <a:rPr lang="en-US" dirty="0" smtClean="0"/>
              <a:t>Divide Confederacy in two</a:t>
            </a:r>
          </a:p>
          <a:p>
            <a:r>
              <a:rPr lang="en-US" dirty="0" smtClean="0"/>
              <a:t>Raise an army of 500,000 to take Richmond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Battles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Bull Run/Manassas – South wins</a:t>
            </a:r>
          </a:p>
          <a:p>
            <a:r>
              <a:rPr lang="en-US" dirty="0" smtClean="0"/>
              <a:t>Peninsula Campaign – Robert E. Lee stops McClellan’s advance</a:t>
            </a:r>
          </a:p>
          <a:p>
            <a:r>
              <a:rPr lang="en-US" dirty="0" smtClean="0"/>
              <a:t>Second Bull Run/Manassas – Lee defeats Pope</a:t>
            </a:r>
          </a:p>
          <a:p>
            <a:r>
              <a:rPr lang="en-US" dirty="0" smtClean="0"/>
              <a:t>Antietam/Sharpsburg – Lee takes the war to the north. 22,000 men KIA or wounded in 1 day. Lee retreats.</a:t>
            </a:r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Battles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Fredericksburg – Burnside defeated by Lee.</a:t>
            </a:r>
          </a:p>
          <a:p>
            <a:r>
              <a:rPr lang="en-US" dirty="0" smtClean="0"/>
              <a:t>Monitor v. Merrimac/Virginia – Battle of the Ironclads. Ended in a draw.</a:t>
            </a:r>
          </a:p>
          <a:p>
            <a:r>
              <a:rPr lang="en-US" dirty="0" smtClean="0"/>
              <a:t>Grant in the West – Grant captures Forts Henry and Fort </a:t>
            </a:r>
            <a:r>
              <a:rPr lang="en-US" dirty="0" err="1" smtClean="0"/>
              <a:t>Donelson</a:t>
            </a:r>
            <a:r>
              <a:rPr lang="en-US" dirty="0" smtClean="0"/>
              <a:t> (Tennessee). </a:t>
            </a:r>
          </a:p>
          <a:p>
            <a:r>
              <a:rPr lang="en-US" dirty="0" smtClean="0"/>
              <a:t>Shiloh – Albert Sidney Johnston surprises Grant, but force southern retreat. 23,000 killed and wounded</a:t>
            </a:r>
          </a:p>
          <a:p>
            <a:r>
              <a:rPr lang="en-US" dirty="0" smtClean="0"/>
              <a:t>New Orleans – Navy under Farragut captures New Orleans April 1862.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Major Battles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Chancellorsville, May 2-4 1863, Confederates win, but Stonewall Jackson is killed.</a:t>
            </a:r>
          </a:p>
          <a:p>
            <a:r>
              <a:rPr lang="en-US" dirty="0" smtClean="0"/>
              <a:t>Gettysburg, July 1-3, 1863</a:t>
            </a:r>
          </a:p>
          <a:p>
            <a:r>
              <a:rPr lang="en-US" dirty="0" smtClean="0"/>
              <a:t>Vicksburg falls, July 4, 1863, severed the Confederacy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Civil War in the West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3400" y="381000"/>
            <a:ext cx="8147072" cy="600623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King Cotton Diplomacy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British – market for southern cotton</a:t>
            </a:r>
          </a:p>
          <a:p>
            <a:r>
              <a:rPr lang="en-US" dirty="0" smtClean="0"/>
              <a:t>British – would like to see break up of American democracy</a:t>
            </a:r>
          </a:p>
          <a:p>
            <a:r>
              <a:rPr lang="en-US" dirty="0" smtClean="0"/>
              <a:t>South – needed Britain’s help to win the war</a:t>
            </a:r>
          </a:p>
          <a:p>
            <a:r>
              <a:rPr lang="en-US" dirty="0" smtClean="0"/>
              <a:t>Trent Affair – Union boarded a British ship, the </a:t>
            </a:r>
            <a:r>
              <a:rPr lang="en-US" i="1" dirty="0" smtClean="0"/>
              <a:t>Trent</a:t>
            </a:r>
            <a:r>
              <a:rPr lang="en-US" dirty="0" smtClean="0"/>
              <a:t>, and seized two Confederate diplomats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AKA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War Between the States</a:t>
            </a:r>
          </a:p>
          <a:p>
            <a:r>
              <a:rPr lang="en-US" dirty="0" smtClean="0"/>
              <a:t>War for Southern Independence</a:t>
            </a:r>
          </a:p>
          <a:p>
            <a:r>
              <a:rPr lang="en-US" dirty="0" smtClean="0"/>
              <a:t>War of Northern Aggression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“Successful revolutions, including the American Revolution of 1776, have generally succeeded because of foreign intervention.” – American Pageant</a:t>
            </a:r>
          </a:p>
          <a:p>
            <a:r>
              <a:rPr lang="en-US" dirty="0" smtClean="0"/>
              <a:t>The south did not get foreign help and lost.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didn’t Britain help the South?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1857-1860 had been very productive years for </a:t>
            </a:r>
            <a:r>
              <a:rPr lang="en-US" dirty="0" smtClean="0"/>
              <a:t>cotton.</a:t>
            </a:r>
            <a:endParaRPr lang="en-US" dirty="0" smtClean="0"/>
          </a:p>
          <a:p>
            <a:r>
              <a:rPr lang="en-US" dirty="0" smtClean="0"/>
              <a:t>Britain had surpluses of cotton in warehouses.</a:t>
            </a:r>
          </a:p>
          <a:p>
            <a:r>
              <a:rPr lang="en-US" dirty="0" smtClean="0"/>
              <a:t>Workers laid off from British factories</a:t>
            </a:r>
          </a:p>
          <a:p>
            <a:r>
              <a:rPr lang="en-US" dirty="0" smtClean="0"/>
              <a:t>Emancipation Proclamation</a:t>
            </a:r>
          </a:p>
          <a:p>
            <a:r>
              <a:rPr lang="en-US" dirty="0" smtClean="0"/>
              <a:t>North sent food to feed laid off workers.</a:t>
            </a:r>
          </a:p>
          <a:p>
            <a:r>
              <a:rPr lang="en-US" dirty="0" smtClean="0"/>
              <a:t>Yankees captured southern cotton and sent it to Britain.</a:t>
            </a:r>
          </a:p>
          <a:p>
            <a:r>
              <a:rPr lang="en-US" dirty="0" smtClean="0"/>
              <a:t>Other sources: Egypt and India</a:t>
            </a:r>
          </a:p>
          <a:p>
            <a:r>
              <a:rPr lang="en-US" dirty="0" smtClean="0"/>
              <a:t>War industry relieved unemployment.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Confederate Raiders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Commerce Raiders</a:t>
            </a:r>
          </a:p>
          <a:p>
            <a:r>
              <a:rPr lang="en-US" dirty="0" smtClean="0"/>
              <a:t>Blockade Runners</a:t>
            </a:r>
          </a:p>
          <a:p>
            <a:r>
              <a:rPr lang="en-US" dirty="0" smtClean="0"/>
              <a:t>The </a:t>
            </a:r>
            <a:r>
              <a:rPr lang="en-US" i="1" dirty="0" smtClean="0"/>
              <a:t>Alabama – </a:t>
            </a:r>
            <a:r>
              <a:rPr lang="en-US" dirty="0" smtClean="0"/>
              <a:t>captured over 60 Union vessels</a:t>
            </a:r>
          </a:p>
          <a:p>
            <a:endParaRPr lang="en-US" i="1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Britain found other sources of cotton (Egypt &amp; India).</a:t>
            </a:r>
          </a:p>
          <a:p>
            <a:r>
              <a:rPr lang="en-US" dirty="0" smtClean="0"/>
              <a:t>Lee’s setback at Antietam/Sharpsburg did not encourage British recognition of the Confederacy.</a:t>
            </a:r>
          </a:p>
          <a:p>
            <a:r>
              <a:rPr lang="en-US" dirty="0" smtClean="0"/>
              <a:t>The Emancipation Proclamation caused British sympathies to turn toward the north (British working class).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Emancipation Proclamation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Lincoln had not abolished slavery when war broke out (1861).</a:t>
            </a:r>
          </a:p>
          <a:p>
            <a:r>
              <a:rPr lang="en-US" dirty="0" smtClean="0"/>
              <a:t>He wanted to keep the border states happy.</a:t>
            </a:r>
          </a:p>
          <a:p>
            <a:r>
              <a:rPr lang="en-US" dirty="0" smtClean="0"/>
              <a:t>The constitution protected slavery.</a:t>
            </a:r>
          </a:p>
          <a:p>
            <a:r>
              <a:rPr lang="en-US" dirty="0" smtClean="0"/>
              <a:t>Many northerners didn’t want to fight a war over slavery.</a:t>
            </a:r>
          </a:p>
          <a:p>
            <a:r>
              <a:rPr lang="en-US" dirty="0" smtClean="0"/>
              <a:t>He was afraid he’d be voted out in the next election.</a:t>
            </a:r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Emancipation Proclamation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January 1, 1863 Lincoln issued the Emancipation Proclamation</a:t>
            </a:r>
          </a:p>
          <a:p>
            <a:r>
              <a:rPr lang="en-US" dirty="0" smtClean="0"/>
              <a:t>Freed all slaves in the states still in “rebellion.”</a:t>
            </a:r>
          </a:p>
          <a:p>
            <a:r>
              <a:rPr lang="en-US" dirty="0" smtClean="0"/>
              <a:t>Did not apply to the slave-holding border states.</a:t>
            </a:r>
          </a:p>
          <a:p>
            <a:r>
              <a:rPr lang="en-US" dirty="0" smtClean="0"/>
              <a:t>It only applied to slaves OUTSIDE Union control.</a:t>
            </a:r>
          </a:p>
          <a:p>
            <a:r>
              <a:rPr lang="en-US" dirty="0" smtClean="0"/>
              <a:t>It did not free a single slave.</a:t>
            </a:r>
            <a:endParaRPr lang="en-US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Freeing Slaves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Emancipation Proclamation DID make slavery an issue in the war, rather than just secession and rebellion.</a:t>
            </a:r>
          </a:p>
          <a:p>
            <a:r>
              <a:rPr lang="en-US" dirty="0" smtClean="0"/>
              <a:t>As the Union Army advanced into the south, slaves were freed and were often brought into the Union Army camps to serve the soldiers (for free).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Liberation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 took a constitutional amendment to actually free the slaves.</a:t>
            </a:r>
          </a:p>
          <a:p>
            <a:r>
              <a:rPr lang="en-US" dirty="0" smtClean="0"/>
              <a:t>Thirteenth Amendment, December 1865</a:t>
            </a:r>
          </a:p>
          <a:p>
            <a:pPr lvl="1"/>
            <a:r>
              <a:rPr lang="en-US" b="1" i="1" dirty="0" smtClean="0"/>
              <a:t>Neither slavery nor involuntary servitude, except as a punishment for crime whereof the party shall have been duly convicted, shall exist within the United States, or any place subject to their jurisdiction.</a:t>
            </a:r>
            <a:endParaRPr lang="en-US" b="1" i="1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blacks joined the Union Army.</a:t>
            </a:r>
          </a:p>
          <a:p>
            <a:r>
              <a:rPr lang="en-US" dirty="0" smtClean="0"/>
              <a:t>Some just wandered.</a:t>
            </a:r>
          </a:p>
          <a:p>
            <a:r>
              <a:rPr lang="en-US" dirty="0" smtClean="0"/>
              <a:t>Some eventually returned to their masters because they had nowhere else to go.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Turning Points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Vicksburg Siege lasted 7 weeks. When it fell, the Union controlled the entire Mississippi River and had cut the Confederacy in two.</a:t>
            </a:r>
          </a:p>
          <a:p>
            <a:r>
              <a:rPr lang="en-US" dirty="0" smtClean="0"/>
              <a:t>Gettysburg – Lee led an offensive through Maryland into southern Pennsylvania. 50,000 casualties in 3 days. Lee retreats to Virginia.</a:t>
            </a:r>
          </a:p>
          <a:p>
            <a:r>
              <a:rPr lang="en-US" dirty="0" smtClean="0"/>
              <a:t>The South never goes on the offensive again.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Civil War?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“The common scholarly definition [of “civil war”]has two main criteria. The first says that the warring groups must be from the same country and fighting for control of the political center, control over a separatist state or to force a major change in policy.”  --New York Times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smtClean="0"/>
              <a:t>Grant given command of the Union Army.</a:t>
            </a:r>
          </a:p>
          <a:p>
            <a:r>
              <a:rPr lang="en-US" dirty="0" smtClean="0"/>
              <a:t>Ruthless</a:t>
            </a:r>
          </a:p>
          <a:p>
            <a:r>
              <a:rPr lang="en-US" dirty="0" smtClean="0"/>
              <a:t>Goal: to outlast Lee, war of attrition</a:t>
            </a:r>
          </a:p>
          <a:p>
            <a:r>
              <a:rPr lang="en-US" dirty="0" smtClean="0"/>
              <a:t>Engage in total warfare to defeat the entire South, not just the army.</a:t>
            </a:r>
          </a:p>
          <a:p>
            <a:r>
              <a:rPr lang="en-US" dirty="0" smtClean="0"/>
              <a:t>Grant suffered heavy, heavy casualties, but his only concern was on defeating Lee</a:t>
            </a:r>
            <a:r>
              <a:rPr lang="en-US" dirty="0" smtClean="0"/>
              <a:t>.</a:t>
            </a:r>
          </a:p>
          <a:p>
            <a:r>
              <a:rPr lang="en-US" dirty="0" smtClean="0"/>
              <a:t>“The Butcher”</a:t>
            </a:r>
            <a:endParaRPr lang="en-US" dirty="0"/>
          </a:p>
        </p:txBody>
      </p:sp>
      <p:pic>
        <p:nvPicPr>
          <p:cNvPr id="5" name="Content Placeholder 4" descr="Grant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487634" y="1447800"/>
            <a:ext cx="4537965" cy="4648199"/>
          </a:xfr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Sherman’s March to the Sea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From Chattanooga, TN through Georgia to South Carolina, Sherman’s army burned and destroyed everything in their path: cotton fields, farms, barns, homes, animals</a:t>
            </a:r>
          </a:p>
          <a:p>
            <a:r>
              <a:rPr lang="en-US" dirty="0" smtClean="0"/>
              <a:t>Southerners got sick of it.</a:t>
            </a:r>
            <a:endParaRPr lang="en-US" dirty="0"/>
          </a:p>
        </p:txBody>
      </p:sp>
      <p:pic>
        <p:nvPicPr>
          <p:cNvPr id="5" name="Content Placeholder 4" descr="Shermans-Burning-Atlanta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4648200" y="2143196"/>
            <a:ext cx="4038600" cy="3684446"/>
          </a:xfr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smtClean="0"/>
              <a:t>Purpose of Sherman's March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Destroy Confederate supplies</a:t>
            </a:r>
          </a:p>
          <a:p>
            <a:r>
              <a:rPr lang="en-US" dirty="0" smtClean="0"/>
              <a:t>2. Weaken southern morale. “Make Georgia howl.”</a:t>
            </a:r>
          </a:p>
          <a:p>
            <a:endParaRPr lang="en-US" dirty="0" smtClean="0"/>
          </a:p>
          <a:p>
            <a:r>
              <a:rPr lang="en-US" dirty="0" smtClean="0"/>
              <a:t>Engaged in total warfare</a:t>
            </a:r>
          </a:p>
          <a:p>
            <a:r>
              <a:rPr lang="en-US" dirty="0" smtClean="0"/>
              <a:t>“Orgy of pillaging”</a:t>
            </a:r>
          </a:p>
          <a:p>
            <a:r>
              <a:rPr lang="en-US" dirty="0" smtClean="0"/>
              <a:t>Carried the march from Georgia into South Carolina and North Carolina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Election of 1864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5" name="Content Placeholder 4" descr="General George McClellan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532116" y="1722438"/>
            <a:ext cx="3888767" cy="4525962"/>
          </a:xfrm>
        </p:spPr>
      </p:pic>
      <p:pic>
        <p:nvPicPr>
          <p:cNvPr id="6" name="Content Placeholder 5" descr="Lincoln.jp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16205" y="1600200"/>
            <a:ext cx="3983276" cy="4038600"/>
          </a:xfrm>
        </p:spPr>
      </p:pic>
      <p:sp>
        <p:nvSpPr>
          <p:cNvPr id="7" name="TextBox 6"/>
          <p:cNvSpPr txBox="1"/>
          <p:nvPr/>
        </p:nvSpPr>
        <p:spPr>
          <a:xfrm>
            <a:off x="838200" y="6248400"/>
            <a:ext cx="3314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Democrat Gen. George McClellan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257800" y="6096000"/>
            <a:ext cx="28490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Republican Abraham Lincoln</a:t>
            </a:r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Election of 1864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Lincoln 212 Electoral Votes</a:t>
            </a:r>
          </a:p>
          <a:p>
            <a:r>
              <a:rPr lang="en-US" dirty="0" smtClean="0"/>
              <a:t>McClellan 21 Electoral Votes</a:t>
            </a:r>
          </a:p>
          <a:p>
            <a:r>
              <a:rPr lang="en-US" dirty="0" smtClean="0"/>
              <a:t>Democrats – 45% of popular vote</a:t>
            </a:r>
            <a:endParaRPr lang="en-US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End of the War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End of the War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South tried to negotiate.</a:t>
            </a:r>
          </a:p>
          <a:p>
            <a:r>
              <a:rPr lang="en-US" dirty="0" smtClean="0"/>
              <a:t>Lincoln wanted unconditional surrender and restoration of the Union.</a:t>
            </a:r>
          </a:p>
          <a:p>
            <a:r>
              <a:rPr lang="en-US" dirty="0" smtClean="0"/>
              <a:t>Davis wanted southern independence.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End of the War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Surrender at Appomattox Court House – April 9, 1865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McLean House Appomatto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38400" y="2743200"/>
            <a:ext cx="6477000" cy="3839393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" y="3581400"/>
            <a:ext cx="15712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McLean House</a:t>
            </a:r>
            <a:endParaRPr lang="en-US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Fun Fact!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June 1861, Wilmer McLean and his family lived on their farm in Manassas, VA. </a:t>
            </a:r>
            <a:r>
              <a:rPr lang="en-US" dirty="0" smtClean="0"/>
              <a:t>They </a:t>
            </a:r>
            <a:r>
              <a:rPr lang="en-US" dirty="0" smtClean="0"/>
              <a:t>decided to move after the Battle of First Manassas happened on their farm.</a:t>
            </a:r>
          </a:p>
          <a:p>
            <a:r>
              <a:rPr lang="en-US" dirty="0" smtClean="0"/>
              <a:t>The family moved south and built a house at Appomattox Court House. The surrender was signed in Wilmer McLean’s house.</a:t>
            </a:r>
            <a:endParaRPr lang="en-US" dirty="0"/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Appomattox Court Hous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533399"/>
            <a:ext cx="7679784" cy="601583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620,000 men dead.</a:t>
            </a:r>
          </a:p>
          <a:p>
            <a:r>
              <a:rPr lang="en-US" dirty="0" smtClean="0"/>
              <a:t>National debt</a:t>
            </a:r>
          </a:p>
          <a:p>
            <a:pPr lvl="1"/>
            <a:r>
              <a:rPr lang="en-US" dirty="0" smtClean="0"/>
              <a:t>1860: $67 million</a:t>
            </a:r>
          </a:p>
          <a:p>
            <a:pPr lvl="1"/>
            <a:r>
              <a:rPr lang="en-US" dirty="0" smtClean="0"/>
              <a:t>1865: $2.7 billion (1 billion = 1,000 million)</a:t>
            </a:r>
          </a:p>
          <a:p>
            <a:pPr lvl="1"/>
            <a:endParaRPr lang="en-US" dirty="0"/>
          </a:p>
          <a:p>
            <a:pPr lvl="1"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End of the War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Assassination of Lincoln – April 14, 1865</a:t>
            </a:r>
            <a:endParaRPr lang="en-US" dirty="0"/>
          </a:p>
        </p:txBody>
      </p:sp>
      <p:pic>
        <p:nvPicPr>
          <p:cNvPr id="4" name="Picture 3" descr="lincoln_assassination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39214" y="2133600"/>
            <a:ext cx="5576186" cy="4495800"/>
          </a:xfrm>
          <a:prstGeom prst="rect">
            <a:avLst/>
          </a:prstGeom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End of the War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Lincoln’s assassination infuriated the north and made them even less sympathetic to the south.</a:t>
            </a:r>
            <a:endParaRPr lang="en-US" dirty="0"/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Effects of the War on Civilian Life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Effects of War on Politics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Republicans in firm control.</a:t>
            </a:r>
          </a:p>
          <a:p>
            <a:r>
              <a:rPr lang="en-US" dirty="0" smtClean="0"/>
              <a:t>Republicans divided: </a:t>
            </a:r>
          </a:p>
          <a:p>
            <a:pPr lvl="1"/>
            <a:r>
              <a:rPr lang="en-US" dirty="0" smtClean="0"/>
              <a:t>Radical – immediate abolition</a:t>
            </a:r>
          </a:p>
          <a:p>
            <a:pPr lvl="1"/>
            <a:r>
              <a:rPr lang="en-US" dirty="0" smtClean="0"/>
              <a:t>Moderate – free </a:t>
            </a:r>
            <a:r>
              <a:rPr lang="en-US" dirty="0" err="1" smtClean="0"/>
              <a:t>soilers</a:t>
            </a:r>
            <a:r>
              <a:rPr lang="en-US" dirty="0" smtClean="0"/>
              <a:t>, economic opportunities</a:t>
            </a:r>
          </a:p>
          <a:p>
            <a:r>
              <a:rPr lang="en-US" dirty="0" smtClean="0"/>
              <a:t>Democrats – peace Democrats &amp; Copperheads – wanted a negotiated peace. Opposed the war.</a:t>
            </a:r>
          </a:p>
          <a:p>
            <a:pPr lvl="1"/>
            <a:r>
              <a:rPr lang="en-US" dirty="0" smtClean="0"/>
              <a:t>Congressman Clement </a:t>
            </a:r>
            <a:r>
              <a:rPr lang="en-US" dirty="0" err="1" smtClean="0"/>
              <a:t>Vallandighan</a:t>
            </a:r>
            <a:r>
              <a:rPr lang="en-US" dirty="0" smtClean="0"/>
              <a:t>, OH, was banished from the U.S. because he made pro-Confederacy speeches against the war.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Effects of War on Politics – Civil Liberties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Civil rights suffer in wartime</a:t>
            </a:r>
          </a:p>
          <a:p>
            <a:pPr lvl="1"/>
            <a:r>
              <a:rPr lang="en-US" dirty="0" smtClean="0"/>
              <a:t>Suspension of Habeas Corpus, 13,000 people arrested</a:t>
            </a:r>
          </a:p>
          <a:p>
            <a:pPr lvl="1"/>
            <a:r>
              <a:rPr lang="en-US" dirty="0" smtClean="0"/>
              <a:t>Supreme Court ruled in 1866 (</a:t>
            </a:r>
            <a:r>
              <a:rPr lang="en-US" i="1" dirty="0" smtClean="0"/>
              <a:t>Ex Parte Milligan</a:t>
            </a:r>
            <a:r>
              <a:rPr lang="en-US" dirty="0" smtClean="0"/>
              <a:t>) that it was okay to suspend Habeas Corpus ONLY IF a civilian court was not available.</a:t>
            </a:r>
          </a:p>
          <a:p>
            <a:r>
              <a:rPr lang="en-US" dirty="0" smtClean="0"/>
              <a:t>The Draft</a:t>
            </a:r>
          </a:p>
          <a:p>
            <a:pPr lvl="1"/>
            <a:r>
              <a:rPr lang="en-US" dirty="0" smtClean="0"/>
              <a:t>Men ages 20-45 could be called to service.</a:t>
            </a:r>
          </a:p>
          <a:p>
            <a:pPr lvl="1"/>
            <a:r>
              <a:rPr lang="en-US" dirty="0" smtClean="0"/>
              <a:t>Could pay $300 to be excused</a:t>
            </a:r>
          </a:p>
          <a:p>
            <a:pPr lvl="1"/>
            <a:r>
              <a:rPr lang="en-US" dirty="0" smtClean="0"/>
              <a:t>Protests</a:t>
            </a:r>
          </a:p>
          <a:p>
            <a:pPr lvl="1"/>
            <a:r>
              <a:rPr lang="en-US" dirty="0" smtClean="0"/>
              <a:t>Riots – July 1863 New York City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Effects of War on Politics – Northern Dominance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The Federal Union was redefined.</a:t>
            </a:r>
          </a:p>
          <a:p>
            <a:pPr lvl="1"/>
            <a:r>
              <a:rPr lang="en-US" dirty="0" smtClean="0"/>
              <a:t>States’ rights as an issue is largely diminished.</a:t>
            </a:r>
          </a:p>
          <a:p>
            <a:pPr lvl="1"/>
            <a:r>
              <a:rPr lang="en-US" dirty="0" smtClean="0"/>
              <a:t>Nullification and secession are no longer mentioned.</a:t>
            </a:r>
          </a:p>
          <a:p>
            <a:pPr lvl="1"/>
            <a:r>
              <a:rPr lang="en-US" dirty="0" smtClean="0"/>
              <a:t>Supremacy of federal </a:t>
            </a:r>
            <a:r>
              <a:rPr lang="en-US" dirty="0" err="1" smtClean="0"/>
              <a:t>gov</a:t>
            </a:r>
            <a:r>
              <a:rPr lang="en-US" dirty="0" smtClean="0"/>
              <a:t>. over the states is accepted as fact.</a:t>
            </a:r>
          </a:p>
          <a:p>
            <a:pPr lvl="1"/>
            <a:r>
              <a:rPr lang="en-US" dirty="0" smtClean="0"/>
              <a:t>Abolition of slavery expands democracy.</a:t>
            </a:r>
          </a:p>
          <a:p>
            <a:pPr lvl="1">
              <a:buNone/>
            </a:pPr>
            <a:r>
              <a:rPr lang="en-US" dirty="0" smtClean="0"/>
              <a:t>Some </a:t>
            </a:r>
            <a:r>
              <a:rPr lang="en-US" dirty="0" smtClean="0"/>
              <a:t>people call the Civil War the Second American Revolution because it fundamentally changed the nature of the nation.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Effects of the War on Economics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Financing the War – borrow money =&gt; DEBT</a:t>
            </a:r>
          </a:p>
          <a:p>
            <a:r>
              <a:rPr lang="en-US" dirty="0" smtClean="0"/>
              <a:t>Sale of government bonds</a:t>
            </a:r>
          </a:p>
          <a:p>
            <a:r>
              <a:rPr lang="en-US" dirty="0" smtClean="0"/>
              <a:t>Raised tariffs (Morrill Tariff of 1861)</a:t>
            </a:r>
          </a:p>
          <a:p>
            <a:r>
              <a:rPr lang="en-US" dirty="0" smtClean="0"/>
              <a:t>New excise taxes</a:t>
            </a:r>
          </a:p>
          <a:p>
            <a:r>
              <a:rPr lang="en-US" dirty="0" smtClean="0"/>
              <a:t>First income tax</a:t>
            </a:r>
          </a:p>
          <a:p>
            <a:r>
              <a:rPr lang="en-US" dirty="0" smtClean="0"/>
              <a:t>Printed paper money – Greenbacks</a:t>
            </a:r>
          </a:p>
          <a:p>
            <a:r>
              <a:rPr lang="en-US" dirty="0" smtClean="0"/>
              <a:t>80% inflation!</a:t>
            </a:r>
          </a:p>
          <a:p>
            <a:r>
              <a:rPr lang="en-US" dirty="0" smtClean="0"/>
              <a:t>National Banking System 1863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18030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Effects of the War on Economics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4608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Workers’ wages didn’t keep up with inflation.</a:t>
            </a:r>
          </a:p>
          <a:p>
            <a:r>
              <a:rPr lang="en-US" dirty="0" smtClean="0"/>
              <a:t>Speeded up the development of mass production and consolidation of businesses.</a:t>
            </a:r>
          </a:p>
          <a:p>
            <a:r>
              <a:rPr lang="en-US" dirty="0" smtClean="0"/>
              <a:t>Shoddy goods were sold for a lot of $$$.</a:t>
            </a:r>
          </a:p>
          <a:p>
            <a:r>
              <a:rPr lang="en-US" dirty="0" smtClean="0"/>
              <a:t>Some got rich quick.</a:t>
            </a:r>
          </a:p>
          <a:p>
            <a:r>
              <a:rPr lang="en-US" dirty="0" smtClean="0"/>
              <a:t>Capital was concentrated in the hands of a new class of millionaires.</a:t>
            </a:r>
          </a:p>
          <a:p>
            <a:r>
              <a:rPr lang="en-US" dirty="0" smtClean="0"/>
              <a:t>This capital financed industrialization in the north for decades to come.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Effects of the War on Economics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Republican Economic Program</a:t>
            </a:r>
          </a:p>
          <a:p>
            <a:r>
              <a:rPr lang="en-US" dirty="0" smtClean="0"/>
              <a:t>Morrill Tariff Act – raised tariffs to protect northern manufacturers. </a:t>
            </a:r>
          </a:p>
          <a:p>
            <a:r>
              <a:rPr lang="en-US" dirty="0" smtClean="0"/>
              <a:t>Homestead Act – 160 acres of public land to whoever would farm it for five years. (Great Plains)</a:t>
            </a:r>
          </a:p>
          <a:p>
            <a:r>
              <a:rPr lang="en-US" dirty="0" smtClean="0"/>
              <a:t>Morrill Land Grant – states could sell federal land grants to raise money for </a:t>
            </a:r>
            <a:r>
              <a:rPr lang="en-US" dirty="0" err="1" smtClean="0"/>
              <a:t>ag</a:t>
            </a:r>
            <a:r>
              <a:rPr lang="en-US" dirty="0" smtClean="0"/>
              <a:t> and technical colleges.</a:t>
            </a:r>
          </a:p>
          <a:p>
            <a:r>
              <a:rPr lang="en-US" dirty="0" smtClean="0"/>
              <a:t>Pacific Railway Act – build a transcontinental railroad over a northern route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Social Changes Produced by the War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South lost its capital (no money to invest)</a:t>
            </a:r>
          </a:p>
          <a:p>
            <a:r>
              <a:rPr lang="en-US" dirty="0" smtClean="0"/>
              <a:t>Sharecropping developed</a:t>
            </a:r>
          </a:p>
          <a:p>
            <a:r>
              <a:rPr lang="en-US" dirty="0" smtClean="0"/>
              <a:t>Cotton production increased</a:t>
            </a:r>
          </a:p>
          <a:p>
            <a:r>
              <a:rPr lang="en-US" dirty="0" smtClean="0"/>
              <a:t>Price of cotton dropped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Social Changes Produced by the War – Women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Men fighting</a:t>
            </a:r>
          </a:p>
          <a:p>
            <a:r>
              <a:rPr lang="en-US" dirty="0" smtClean="0"/>
              <a:t>Women to work in the factories and </a:t>
            </a:r>
            <a:r>
              <a:rPr lang="en-US" dirty="0" err="1" smtClean="0"/>
              <a:t>and</a:t>
            </a:r>
            <a:r>
              <a:rPr lang="en-US" dirty="0" smtClean="0"/>
              <a:t> on the farms</a:t>
            </a:r>
          </a:p>
          <a:p>
            <a:r>
              <a:rPr lang="en-US" dirty="0" smtClean="0"/>
              <a:t>Military nurses and volunteers</a:t>
            </a:r>
          </a:p>
          <a:p>
            <a:r>
              <a:rPr lang="en-US" dirty="0" smtClean="0"/>
              <a:t>Most women went back home after the war.</a:t>
            </a:r>
          </a:p>
          <a:p>
            <a:r>
              <a:rPr lang="en-US" dirty="0" smtClean="0"/>
              <a:t>Some struggled financially because their men never returned.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Social Changes Produced by the War – Women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3600" dirty="0" smtClean="0"/>
              <a:t>Two Main Permanent Changes on Women:</a:t>
            </a:r>
          </a:p>
          <a:p>
            <a:pPr lvl="1"/>
            <a:r>
              <a:rPr lang="en-US" sz="3600" dirty="0" smtClean="0"/>
              <a:t>1. Nursing was now open to women.</a:t>
            </a:r>
          </a:p>
          <a:p>
            <a:pPr lvl="1"/>
            <a:r>
              <a:rPr lang="en-US" sz="3600" dirty="0" smtClean="0"/>
              <a:t>2. Women’s roles during the war gave support to their movement to obtain equal voting rights.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Social Changes Produced by the War – Blacks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Slavery ended.</a:t>
            </a:r>
          </a:p>
          <a:p>
            <a:r>
              <a:rPr lang="en-US" sz="3600" dirty="0" smtClean="0"/>
              <a:t>Economic hardship and political oppression continued.</a:t>
            </a:r>
          </a:p>
          <a:p>
            <a:r>
              <a:rPr lang="en-US" sz="3600" dirty="0" smtClean="0"/>
              <a:t>But they are free citizens with their rights protected by the Constitution.</a:t>
            </a:r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Industrialization increased in the north</a:t>
            </a:r>
          </a:p>
          <a:p>
            <a:r>
              <a:rPr lang="en-US" dirty="0" smtClean="0"/>
              <a:t>Federal government becomes a “ward” of banks and big business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Backing up…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War starts when resupply effort of Fort Sumter in S.C. results in a skirmish. 4/12/1861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Executive Power Grab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Lincoln calls for 75,000 volunteers to put down the “insurrection.”</a:t>
            </a:r>
          </a:p>
          <a:p>
            <a:r>
              <a:rPr lang="en-US" dirty="0" smtClean="0"/>
              <a:t>Lincoln authorizes spending for the war.</a:t>
            </a:r>
          </a:p>
          <a:p>
            <a:r>
              <a:rPr lang="en-US" dirty="0" smtClean="0"/>
              <a:t>Lincoln suspends the writ of habeas corpus.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“indispensable to public safety” ---Lincoln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Habeas Corpus- "you have the body"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Writ of habeas corpus -a judicial mandate requiring that a prisoner be brought before the court to determine whether the government has the right to continue detaining them. </a:t>
            </a:r>
          </a:p>
          <a:p>
            <a:r>
              <a:rPr lang="en-US" dirty="0" smtClean="0"/>
              <a:t>Cannot be imprisoned without going before a court to determine the charges and, in a reasonable amount of time, a trial to determine guilt.</a:t>
            </a:r>
            <a:br>
              <a:rPr lang="en-US" dirty="0" smtClean="0"/>
            </a:b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187</TotalTime>
  <Words>1913</Words>
  <Application>Microsoft Office PowerPoint</Application>
  <PresentationFormat>On-screen Show (4:3)</PresentationFormat>
  <Paragraphs>235</Paragraphs>
  <Slides>52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Verve</vt:lpstr>
      <vt:lpstr>The Civil War</vt:lpstr>
      <vt:lpstr>AKA</vt:lpstr>
      <vt:lpstr>Civil War?</vt:lpstr>
      <vt:lpstr>Results?</vt:lpstr>
      <vt:lpstr>Results?</vt:lpstr>
      <vt:lpstr>Results?</vt:lpstr>
      <vt:lpstr>Backing up…</vt:lpstr>
      <vt:lpstr>Executive Power Grab</vt:lpstr>
      <vt:lpstr>Habeas Corpus- "you have the body"  </vt:lpstr>
      <vt:lpstr>Secession</vt:lpstr>
      <vt:lpstr>Slide 11</vt:lpstr>
      <vt:lpstr>Border States</vt:lpstr>
      <vt:lpstr>Strengths &amp; Weaknesses</vt:lpstr>
      <vt:lpstr>Union Strategy</vt:lpstr>
      <vt:lpstr>Major Battles</vt:lpstr>
      <vt:lpstr>Major Battles</vt:lpstr>
      <vt:lpstr>Major Battles</vt:lpstr>
      <vt:lpstr>Slide 18</vt:lpstr>
      <vt:lpstr>King Cotton Diplomacy</vt:lpstr>
      <vt:lpstr>Slide 20</vt:lpstr>
      <vt:lpstr>Why didn’t Britain help the South?</vt:lpstr>
      <vt:lpstr>Confederate Raiders</vt:lpstr>
      <vt:lpstr>Slide 23</vt:lpstr>
      <vt:lpstr>Emancipation Proclamation</vt:lpstr>
      <vt:lpstr>Emancipation Proclamation</vt:lpstr>
      <vt:lpstr>Freeing Slaves</vt:lpstr>
      <vt:lpstr>Liberation</vt:lpstr>
      <vt:lpstr>Slide 28</vt:lpstr>
      <vt:lpstr>Turning Points</vt:lpstr>
      <vt:lpstr>Grant</vt:lpstr>
      <vt:lpstr>Sherman’s March to the Sea</vt:lpstr>
      <vt:lpstr>Purpose of Sherman's March</vt:lpstr>
      <vt:lpstr>Election of 1864</vt:lpstr>
      <vt:lpstr>Election of 1864</vt:lpstr>
      <vt:lpstr>The End of the War</vt:lpstr>
      <vt:lpstr>The End of the War</vt:lpstr>
      <vt:lpstr>The End of the War</vt:lpstr>
      <vt:lpstr>Fun Fact!</vt:lpstr>
      <vt:lpstr>Slide 39</vt:lpstr>
      <vt:lpstr>The End of the War</vt:lpstr>
      <vt:lpstr>The End of the War</vt:lpstr>
      <vt:lpstr>Effects of the War on Civilian Life</vt:lpstr>
      <vt:lpstr>Effects of War on Politics</vt:lpstr>
      <vt:lpstr>Effects of War on Politics – Civil Liberties</vt:lpstr>
      <vt:lpstr>Effects of War on Politics – Northern Dominance</vt:lpstr>
      <vt:lpstr>Effects of the War on Economics</vt:lpstr>
      <vt:lpstr>Effects of the War on Economics</vt:lpstr>
      <vt:lpstr>Effects of the War on Economics</vt:lpstr>
      <vt:lpstr>Social Changes Produced by the War</vt:lpstr>
      <vt:lpstr>Social Changes Produced by the War – Women</vt:lpstr>
      <vt:lpstr>Social Changes Produced by the War – Women</vt:lpstr>
      <vt:lpstr>Social Changes Produced by the War – Blacks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Civil War</dc:title>
  <dc:creator>Cotton Blossom</dc:creator>
  <cp:lastModifiedBy>Cotton Blossom</cp:lastModifiedBy>
  <cp:revision>75</cp:revision>
  <dcterms:created xsi:type="dcterms:W3CDTF">2012-11-25T21:24:10Z</dcterms:created>
  <dcterms:modified xsi:type="dcterms:W3CDTF">2013-12-01T14:04:10Z</dcterms:modified>
</cp:coreProperties>
</file>